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1" r:id="rId6"/>
    <p:sldId id="262" r:id="rId7"/>
    <p:sldId id="264" r:id="rId8"/>
    <p:sldId id="263" r:id="rId9"/>
    <p:sldId id="265" r:id="rId10"/>
    <p:sldId id="266" r:id="rId11"/>
    <p:sldId id="274" r:id="rId12"/>
    <p:sldId id="267" r:id="rId13"/>
    <p:sldId id="268" r:id="rId14"/>
    <p:sldId id="269" r:id="rId15"/>
    <p:sldId id="270" r:id="rId16"/>
    <p:sldId id="271" r:id="rId17"/>
    <p:sldId id="260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29BA1-A967-41C9-B145-533E3623875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8F0F0-8AB3-4892-A6F2-B8C5B0905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1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2958" y="914400"/>
            <a:ext cx="5510695" cy="219259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797" y="4837485"/>
            <a:ext cx="10633977" cy="91438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3C47-3272-417D-8FB5-28D92EB3BCFD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4D03-D4C3-4D0A-9D31-5ADE71329A3E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3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FB12-98EF-4CA3-B34D-CE37ECF8268F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1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423D2-1C49-42CA-9575-5AA06738B0EC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627" y="417099"/>
            <a:ext cx="10994760" cy="101803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124" y="1632155"/>
            <a:ext cx="10994760" cy="4418321"/>
          </a:xfrm>
        </p:spPr>
        <p:txBody>
          <a:bodyPr/>
          <a:lstStyle>
            <a:lvl1pPr algn="l">
              <a:defRPr sz="3733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5F83-4E87-4F30-B8C2-4EC066B96F56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8674" y="601043"/>
            <a:ext cx="8615065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8674" y="1619077"/>
            <a:ext cx="8615065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D47A-FFAA-42A4-8B7C-8D572AC7DF56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3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DA54-9436-4AEF-8B81-116ADCF9398D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09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73502-6B10-4936-8225-E7A01C45AE34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94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56" y="313030"/>
            <a:ext cx="1079115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12871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758576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667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24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2133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2133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12871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758576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2">
                    <a:lumMod val="50000"/>
                  </a:schemeClr>
                </a:solidFill>
              </a:defRPr>
            </a:lvl1pPr>
            <a:lvl2pPr algn="ctr">
              <a:defRPr sz="2667">
                <a:solidFill>
                  <a:schemeClr val="tx2">
                    <a:lumMod val="50000"/>
                  </a:schemeClr>
                </a:solidFill>
              </a:defRPr>
            </a:lvl2pPr>
            <a:lvl3pPr algn="ctr">
              <a:defRPr sz="2400">
                <a:solidFill>
                  <a:schemeClr val="tx2">
                    <a:lumMod val="50000"/>
                  </a:schemeClr>
                </a:solidFill>
              </a:defRPr>
            </a:lvl3pPr>
            <a:lvl4pPr algn="ctr">
              <a:defRPr sz="2133">
                <a:solidFill>
                  <a:schemeClr val="tx2">
                    <a:lumMod val="50000"/>
                  </a:schemeClr>
                </a:solidFill>
              </a:defRPr>
            </a:lvl4pPr>
            <a:lvl5pPr algn="ctr">
              <a:defRPr sz="2133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E40E-BDBD-4676-8CE7-0319EB266455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A015E-5B04-4C06-B859-45E51AA73B9B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0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2591-6FC2-4A0A-A957-5BFA4B552296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AB572-3138-45DB-B47F-82058C4C7F00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0CEAE-E397-4FEA-A2AE-766B6A25941E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95E08-1A13-4EF0-B686-A5C737B4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5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4958" y="169335"/>
            <a:ext cx="4709653" cy="1625599"/>
          </a:xfrm>
        </p:spPr>
        <p:txBody>
          <a:bodyPr/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797" y="1794934"/>
            <a:ext cx="10633977" cy="4718756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fa-IR" sz="3200" b="1" dirty="0"/>
              <a:t>ارائه </a:t>
            </a:r>
            <a:r>
              <a:rPr lang="fa-IR" sz="3200" b="1" dirty="0" smtClean="0"/>
              <a:t>دهنده: </a:t>
            </a:r>
            <a:r>
              <a:rPr lang="fa-IR" sz="3200" dirty="0" smtClean="0"/>
              <a:t>نگین شفیعی</a:t>
            </a:r>
          </a:p>
          <a:p>
            <a:pPr algn="ctr">
              <a:lnSpc>
                <a:spcPct val="150000"/>
              </a:lnSpc>
            </a:pPr>
            <a:r>
              <a:rPr lang="fa-IR" sz="3200" b="1" dirty="0" smtClean="0"/>
              <a:t>استاد: </a:t>
            </a:r>
            <a:r>
              <a:rPr lang="fa-IR" sz="3200" dirty="0" smtClean="0"/>
              <a:t>دکتر زهرا عصایی</a:t>
            </a:r>
          </a:p>
          <a:p>
            <a:pPr algn="ctr">
              <a:lnSpc>
                <a:spcPct val="150000"/>
              </a:lnSpc>
            </a:pPr>
            <a:r>
              <a:rPr lang="fa-IR" sz="3200" b="1" dirty="0" smtClean="0"/>
              <a:t>درس: </a:t>
            </a:r>
            <a:r>
              <a:rPr lang="fa-IR" sz="3200" dirty="0" smtClean="0"/>
              <a:t>هوش مصنوعی</a:t>
            </a:r>
          </a:p>
          <a:p>
            <a:pPr algn="ctr"/>
            <a:endParaRPr lang="fa-IR" sz="3200" dirty="0"/>
          </a:p>
          <a:p>
            <a:pPr algn="ctr"/>
            <a:endParaRPr lang="fa-IR" sz="3200" dirty="0" smtClean="0"/>
          </a:p>
          <a:p>
            <a:endParaRPr lang="fa-IR" sz="2000" dirty="0" smtClean="0"/>
          </a:p>
          <a:p>
            <a:endParaRPr lang="fa-IR" sz="2000" dirty="0" smtClean="0"/>
          </a:p>
          <a:p>
            <a:pPr algn="ctr"/>
            <a:r>
              <a:rPr lang="fa-IR" sz="2000" dirty="0" smtClean="0"/>
              <a:t>دانشگاه ازاد واحد شیراز</a:t>
            </a:r>
          </a:p>
          <a:p>
            <a:pPr algn="ctr"/>
            <a:r>
              <a:rPr lang="fa-IR" sz="2000" dirty="0" smtClean="0"/>
              <a:t>اذر 1402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143000"/>
          </a:xfrm>
        </p:spPr>
        <p:txBody>
          <a:bodyPr>
            <a:normAutofit fontScale="90000"/>
          </a:bodyPr>
          <a:lstStyle/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کاربرد </a:t>
            </a:r>
            <a:r>
              <a:rPr lang="en-GB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I.O.T</a:t>
            </a: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(اتوماسیون خانگی</a:t>
            </a:r>
            <a:r>
              <a:rPr lang="ar-SA" sz="49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9027" y="2574670"/>
            <a:ext cx="3613612" cy="293430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justLow" rtl="1">
              <a:buNone/>
            </a:pPr>
            <a:endParaRPr lang="fa-IR" sz="28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buNone/>
            </a:pPr>
            <a:endParaRPr lang="fa-IR" sz="2800" dirty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buNone/>
            </a:pPr>
            <a:endParaRPr lang="fa-IR" sz="28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buNone/>
            </a:pP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یک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زنگ درب خانه که به اینترنت متصل شده‌است و کاربر می‌تواند از طریق گوشی همراه خود تصویر آن را ببیند و در صورت نیاز درب را باز کند.</a:t>
            </a: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4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215"/>
            <a:ext cx="10972800" cy="1143000"/>
          </a:xfrm>
        </p:spPr>
        <p:txBody>
          <a:bodyPr/>
          <a:lstStyle/>
          <a:p>
            <a:pPr rtl="1"/>
            <a:r>
              <a:rPr lang="ar-SA" sz="4400" dirty="0">
                <a:solidFill>
                  <a:prstClr val="white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کاربرد </a:t>
            </a:r>
            <a:r>
              <a:rPr lang="en-GB" sz="4400" dirty="0">
                <a:solidFill>
                  <a:prstClr val="white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I.O.T</a:t>
            </a:r>
            <a:r>
              <a:rPr lang="ar-SA" sz="4400" dirty="0">
                <a:solidFill>
                  <a:prstClr val="white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(اتوماسیون خانگی</a:t>
            </a:r>
            <a:r>
              <a:rPr lang="ar-SA" sz="4400" dirty="0" smtClean="0">
                <a:solidFill>
                  <a:prstClr val="white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4357" y="2262843"/>
            <a:ext cx="3826932" cy="367352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یک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ترموستات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هوشمند ساخت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گوگل نست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که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مصرف انرژی و وضعیت هوای بیرون را نیز گزارش می‌دهد.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143000"/>
          </a:xfrm>
        </p:spPr>
        <p:txBody>
          <a:bodyPr>
            <a:normAutofit fontScale="90000"/>
          </a:bodyPr>
          <a:lstStyle/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کاربرد </a:t>
            </a:r>
            <a:r>
              <a:rPr lang="en-GB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I.O.T</a:t>
            </a: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(حمل و نقل</a:t>
            </a:r>
            <a:r>
              <a:rPr lang="ar-SA" sz="49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3006" y="2248772"/>
            <a:ext cx="3145809" cy="387739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40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40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یک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تابلوی رانندگی سرعت مجاز که از طریق اینترنت قابل کنترل و تغییر است.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24" y="417099"/>
            <a:ext cx="10994760" cy="1018035"/>
          </a:xfrm>
        </p:spPr>
        <p:txBody>
          <a:bodyPr>
            <a:normAutofit fontScale="90000"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مزیت های </a:t>
            </a:r>
            <a:r>
              <a:rPr lang="en-GB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I.O.T</a:t>
            </a: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در </a:t>
            </a:r>
            <a:r>
              <a:rPr lang="ar-SA" sz="49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جامعه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سلامت الکترونیک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شهر هوشمند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کمک به حادثه دیدگان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اینترنت چشم‌ها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خانه هوشمند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امنیت شهری: نظارت تصویری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لباس‌هایی متصل به اینترنت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گجتی کوچک که از دزدیدن اشیا جلوگیری می‌کند (مانند: </a:t>
            </a:r>
            <a:r>
              <a:rPr lang="en-GB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apple </a:t>
            </a:r>
            <a:r>
              <a:rPr lang="en-GB" sz="4000" dirty="0" err="1" smtClean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airTag</a:t>
            </a:r>
            <a:r>
              <a:rPr lang="fa-IR" sz="4000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خدمات خودرویی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مدیریت هوشمند انرژی و شبکه هوشمند توزیع برق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تدارکات هوشمند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Low" rtl="1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مانیتورینگ محیطی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143000"/>
          </a:xfrm>
        </p:spPr>
        <p:txBody>
          <a:bodyPr>
            <a:normAutofit fontScale="90000"/>
          </a:bodyPr>
          <a:lstStyle/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خطرات </a:t>
            </a:r>
            <a:r>
              <a:rPr lang="en-GB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I.O.T :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5689" y="2890785"/>
            <a:ext cx="4662509" cy="241499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3000" dirty="0" smtClean="0">
              <a:solidFill>
                <a:srgbClr val="040C28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3000" dirty="0" smtClean="0">
              <a:solidFill>
                <a:srgbClr val="040C28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SA" sz="2800" dirty="0" smtClean="0">
                <a:solidFill>
                  <a:srgbClr val="040C28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خ</a:t>
            </a:r>
            <a:r>
              <a:rPr lang="fa-IR" sz="2800" dirty="0" smtClean="0">
                <a:solidFill>
                  <a:srgbClr val="040C28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طر</a:t>
            </a:r>
            <a:r>
              <a:rPr lang="ar-SA" sz="2800" dirty="0" smtClean="0">
                <a:solidFill>
                  <a:srgbClr val="040C28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ات </a:t>
            </a:r>
            <a:r>
              <a:rPr lang="ar-SA" sz="2800" dirty="0">
                <a:solidFill>
                  <a:srgbClr val="040C28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اینترنت اشیا</a:t>
            </a:r>
            <a:r>
              <a:rPr lang="ar-SA" sz="28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با افزایش دستگاه‌های متصل به </a:t>
            </a:r>
            <a:r>
              <a:rPr lang="ar-SA" sz="2800" dirty="0">
                <a:solidFill>
                  <a:srgbClr val="040C28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اینترنت</a:t>
            </a:r>
            <a:r>
              <a:rPr lang="ar-SA" sz="28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و بالارفتن حجم اطلاعاتی که هر دستگاه قادر است در این فضا به اشتراک بگذارد، تهدیدات مختلف همچون احتمال سرقت اطلاعات محرمانه توسط هکرها نیز افزایش یافت.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fa-IR" sz="4400" dirty="0">
                <a:solidFill>
                  <a:schemeClr val="bg1"/>
                </a:solidFill>
              </a:rPr>
              <a:t>اینترنت اشیا چقدر بزرگ است؟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926769"/>
            <a:ext cx="5070750" cy="285314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 smtClean="0">
              <a:solidFill>
                <a:srgbClr val="1C1917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r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 smtClean="0">
              <a:solidFill>
                <a:srgbClr val="1C1917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SA" sz="2800" dirty="0" smtClean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اینترنت </a:t>
            </a:r>
            <a:r>
              <a:rPr lang="ar-SA" sz="28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اشیا بزرگ است و بزرگ‌تر نیز خواهد شد</a:t>
            </a:r>
            <a:r>
              <a:rPr lang="ar-SA" sz="28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ar-SA" sz="28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در حال حاضر تعداد دستگاه‌های متصل بیش‌تر از تعداد انسان‌ها است</a:t>
            </a:r>
            <a:r>
              <a:rPr lang="ar-SA" sz="28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ar-SA" sz="28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شرکت تحلیل فناوری </a:t>
            </a:r>
            <a:r>
              <a:rPr lang="en-GB" sz="28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IDC</a:t>
            </a:r>
            <a:r>
              <a:rPr lang="ar-SA" sz="28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پیش‌بینی می‌کند که به طور کلی </a:t>
            </a:r>
            <a:r>
              <a:rPr lang="ar-SA" sz="2800" dirty="0" smtClean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۴۱</a:t>
            </a:r>
            <a:r>
              <a:rPr lang="fa-IR" sz="2800" dirty="0" smtClean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ar-SA" sz="2800" dirty="0" smtClean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۶ </a:t>
            </a:r>
            <a:r>
              <a:rPr lang="ar-SA" sz="28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میلیارد دستگاه اینترنت اشیا متصل تا سال ۲۰۲۵ وجود داشته باشند</a:t>
            </a:r>
            <a:r>
              <a:rPr lang="ar-SA" sz="2800" dirty="0">
                <a:solidFill>
                  <a:srgbClr val="1C19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8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56" y="176022"/>
            <a:ext cx="10994760" cy="1018035"/>
          </a:xfrm>
        </p:spPr>
        <p:txBody>
          <a:bodyPr>
            <a:normAutofit/>
          </a:bodyPr>
          <a:lstStyle/>
          <a:p>
            <a:pPr algn="ctr"/>
            <a:r>
              <a:rPr lang="fa-IR" sz="4400" dirty="0">
                <a:solidFill>
                  <a:schemeClr val="bg1"/>
                </a:solidFill>
              </a:rPr>
              <a:t>اینترنت اشیا در </a:t>
            </a:r>
            <a:r>
              <a:rPr lang="fa-IR" sz="4400" dirty="0" smtClean="0">
                <a:solidFill>
                  <a:schemeClr val="bg1"/>
                </a:solidFill>
              </a:rPr>
              <a:t>ایران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9556" y="1600458"/>
            <a:ext cx="5218760" cy="2769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333" y="4641894"/>
            <a:ext cx="1111955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lnSpc>
                <a:spcPct val="107000"/>
              </a:lnSpc>
              <a:spcAft>
                <a:spcPts val="800"/>
              </a:spcAft>
            </a:pP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مرکز تحقیقات مخابرات ایران (پژوهشگاه ارتباطات و فناوری اطلاعات) پروژه‌هایی را برای بررسی پیاده‌سازی فناوری اینترنت اشیاء در ایران انجام داده‌است. یکی از این پروژه‌ها با عنوان «تدوین کسب و کار اینترنت اشیا در کشور» (از تاریخ 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۱۰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دی 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۱۳۹۳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تا 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۱۰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خرداد 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۱۳۹۴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)، انجام شده‌است. در این پروژه بر اساس تجربیات علمی و عملیاتی کشورهای مختلف در حوزه‌های حاکمیت</a:t>
            </a:r>
            <a:r>
              <a:rPr lang="ar-SA" sz="20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،</a:t>
            </a:r>
            <a:r>
              <a:rPr lang="en-GB" sz="2000" baseline="30000" dirty="0" smtClean="0">
                <a:solidFill>
                  <a:srgbClr val="3366CC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ar-SA" sz="20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کسب 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و کار، </a:t>
            </a:r>
            <a:r>
              <a:rPr lang="ar-SA" sz="20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کاربردها</a:t>
            </a:r>
            <a:r>
              <a:rPr lang="fa-IR" sz="20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ar-SA" sz="20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و 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فناوری‌ها مطالعات اولیه صورت گرفت و نقشه راه ایران با هدف استفاده ایران از فناوری‌های نوین نظیر </a:t>
            </a:r>
            <a:r>
              <a:rPr lang="ar-SA" sz="2000" b="1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اینترنت اشیاء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برای افزایش رفاه </a:t>
            </a:r>
            <a:r>
              <a:rPr lang="ar-SA" sz="20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اقتصادی،</a:t>
            </a:r>
            <a:r>
              <a:rPr lang="fa-IR" sz="20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کیفیت زندگی </a:t>
            </a:r>
            <a:r>
              <a:rPr lang="ar-SA" sz="20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و 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حفاظت از محیط زیست برای رسیدن به چشم‌انداز اقتصادی 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۱۴۰۴</a:t>
            </a:r>
            <a:r>
              <a:rPr lang="ar-SA" sz="20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تعیین شد.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54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626" y="202610"/>
            <a:ext cx="10994760" cy="1018035"/>
          </a:xfrm>
        </p:spPr>
        <p:txBody>
          <a:bodyPr>
            <a:normAutofit/>
          </a:bodyPr>
          <a:lstStyle/>
          <a:p>
            <a:pPr algn="ctr"/>
            <a:r>
              <a:rPr lang="fa-IR" sz="4400" dirty="0"/>
              <a:t>معماری</a:t>
            </a:r>
            <a:r>
              <a:rPr lang="fa-IR" sz="4400" dirty="0" smtClean="0"/>
              <a:t>(مولفه </a:t>
            </a:r>
            <a:r>
              <a:rPr lang="fa-IR" sz="4400" dirty="0"/>
              <a:t>های اینترنت اشیا</a:t>
            </a:r>
            <a:r>
              <a:rPr lang="fa-IR" sz="4400" dirty="0" smtClean="0"/>
              <a:t>)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895" y="2479518"/>
            <a:ext cx="6378223" cy="34697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143000"/>
          </a:xfrm>
        </p:spPr>
        <p:txBody>
          <a:bodyPr>
            <a:normAutofit fontScale="90000"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ar-SA" sz="49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یک نمونه </a:t>
            </a:r>
            <a:r>
              <a:rPr lang="ar-SA" sz="49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عملی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8526" y="2973088"/>
            <a:ext cx="4889672" cy="226495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در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همه‌گیری ویروس کرونا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کووید 19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)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که از سال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۲۰۱۹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اتفاق افتاده‌است، در بعضی از کشورها جهت جمع‌آوری اطلاعات پایبندی افراد مبتلا به قرنطینه خانگی، به وسیله ردیابی گوشی‌های هوشمند آن افراد موفق به جمع‌آوری میزان مشارکت و پایبندی افراد شدند.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z="4400" dirty="0" smtClean="0"/>
              <a:t>منابع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blog.faradars.org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smtClean="0"/>
              <a:t>fa.wikipedia.org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smtClean="0"/>
              <a:t>wallex.ir</a:t>
            </a:r>
            <a:endParaRPr lang="en-US" dirty="0"/>
          </a:p>
          <a:p>
            <a:r>
              <a:rPr lang="en-US" dirty="0"/>
              <a:t>https://nobka.ir/blog</a:t>
            </a:r>
          </a:p>
          <a:p>
            <a:r>
              <a:rPr lang="en-US" dirty="0"/>
              <a:t>https://</a:t>
            </a:r>
            <a:r>
              <a:rPr lang="en-US" dirty="0" smtClean="0"/>
              <a:t>iotiran.com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smtClean="0"/>
              <a:t>www.zoomit.ir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5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فهرست مطالب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 smtClean="0"/>
              <a:t>مقدمه</a:t>
            </a:r>
          </a:p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 smtClean="0"/>
              <a:t>تاریخچه</a:t>
            </a:r>
          </a:p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/>
              <a:t>کاربرد </a:t>
            </a:r>
            <a:r>
              <a:rPr lang="en-US" sz="11200" dirty="0"/>
              <a:t>I.O.T</a:t>
            </a:r>
            <a:endParaRPr lang="fa-IR" sz="11200" dirty="0"/>
          </a:p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 smtClean="0"/>
              <a:t>مزیت های </a:t>
            </a:r>
            <a:r>
              <a:rPr lang="en-US" sz="11200" dirty="0" smtClean="0"/>
              <a:t>I.O.T</a:t>
            </a:r>
            <a:r>
              <a:rPr lang="fa-IR" sz="11200" dirty="0" smtClean="0"/>
              <a:t> در جامعه</a:t>
            </a:r>
          </a:p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 smtClean="0"/>
              <a:t>خطرات </a:t>
            </a:r>
            <a:r>
              <a:rPr lang="en-US" sz="11200" dirty="0"/>
              <a:t>I.O.T</a:t>
            </a:r>
            <a:endParaRPr lang="fa-IR" sz="11200" dirty="0" smtClean="0"/>
          </a:p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/>
              <a:t>اینترنت اشیاء چقدر بزرگ است؟</a:t>
            </a:r>
          </a:p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 smtClean="0"/>
              <a:t>اینترنت اشیاء در ایران</a:t>
            </a:r>
          </a:p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 smtClean="0"/>
              <a:t>معماری (مولفه های اینترنت اشیاء)</a:t>
            </a:r>
          </a:p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 smtClean="0"/>
              <a:t>یک نمونه عملی</a:t>
            </a:r>
          </a:p>
          <a:p>
            <a:pPr marL="1143000" indent="-1143000" algn="r" rtl="1">
              <a:buFont typeface="Arial" panose="020B0604020202020204" pitchFamily="34" charset="0"/>
              <a:buChar char="•"/>
            </a:pPr>
            <a:r>
              <a:rPr lang="fa-IR" sz="11200" dirty="0" smtClean="0"/>
              <a:t>منابع</a:t>
            </a:r>
          </a:p>
          <a:p>
            <a:pPr algn="r" rtl="1"/>
            <a:endParaRPr lang="fa-IR" dirty="0" smtClean="0"/>
          </a:p>
          <a:p>
            <a:pPr algn="r" rt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3269" y="0"/>
            <a:ext cx="5510695" cy="22490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32797" y="1365957"/>
            <a:ext cx="10633977" cy="39398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a-IR" sz="8000" dirty="0" smtClean="0"/>
          </a:p>
          <a:p>
            <a:pPr marL="0" indent="0" algn="ctr">
              <a:buNone/>
            </a:pPr>
            <a:r>
              <a:rPr lang="fa-IR" sz="8600" dirty="0" smtClean="0"/>
              <a:t>سپاس از توجه شما</a:t>
            </a:r>
            <a:endParaRPr lang="fa-IR" sz="8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1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dirty="0"/>
              <a:t>مقدمه</a:t>
            </a:r>
            <a:br>
              <a:rPr lang="fa-IR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630" y="1753078"/>
            <a:ext cx="5270753" cy="2965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201" y="5000978"/>
            <a:ext cx="1028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 smtClean="0"/>
              <a:t>اینترنت اشیاء: </a:t>
            </a:r>
            <a:r>
              <a:rPr lang="fa-IR" sz="2400" dirty="0" smtClean="0"/>
              <a:t>دستگاه‌ها و خودروهای مجهز به حسگرهای الکترونیکی و اینترنت را به یک‌دیگر متصل می‌کند</a:t>
            </a:r>
            <a:r>
              <a:rPr lang="fa-IR" dirty="0" smtClean="0"/>
              <a:t>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5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7820" y="460809"/>
            <a:ext cx="10994760" cy="1018035"/>
          </a:xfrm>
        </p:spPr>
        <p:txBody>
          <a:bodyPr>
            <a:normAutofit fontScale="90000"/>
          </a:bodyPr>
          <a:lstStyle/>
          <a:p>
            <a:pPr algn="ctr"/>
            <a:r>
              <a:rPr lang="fa-IR" dirty="0"/>
              <a:t>تاریخچه</a:t>
            </a:r>
            <a:br>
              <a:rPr lang="fa-IR" dirty="0"/>
            </a:b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2" y="1478844"/>
            <a:ext cx="9031111" cy="5379156"/>
          </a:xfr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7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dirty="0" smtClean="0"/>
              <a:t>کاربرد </a:t>
            </a:r>
            <a:r>
              <a:rPr lang="en-US" dirty="0" smtClean="0"/>
              <a:t>I.O.T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رسانه 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نظارت بر محیط زیست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مدیریت زیر ساخت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ساخت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مدیریت انرژی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پزشکی و مراقبت های بهداشتی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اتوماسیون خانگی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40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حمل و نقل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143000"/>
          </a:xfrm>
        </p:spPr>
        <p:txBody>
          <a:bodyPr>
            <a:normAutofit fontScale="90000"/>
          </a:bodyPr>
          <a:lstStyle/>
          <a:p>
            <a:pPr lvl="0" rtl="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</a:pPr>
            <a:r>
              <a:rPr lang="ar-SA" sz="4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کاربرد </a:t>
            </a:r>
            <a:r>
              <a:rPr lang="en-GB" sz="4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I.O.T</a:t>
            </a:r>
            <a:r>
              <a:rPr lang="ar-SA" sz="4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(پزشکی و مراقبت های بهداشتی</a:t>
            </a:r>
            <a:r>
              <a:rPr lang="ar-SA" sz="44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fa-IR" sz="2400" b="1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fa-IR" sz="2400" b="1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4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lv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400" dirty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lv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fa-IR" sz="24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دستگاه‌های </a:t>
            </a:r>
            <a:r>
              <a:rPr lang="fa-IR" sz="24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اینترنت اشیا می‌تواند برای فعال کردن نظارت از راه دور بر سلامت و اخطارهای اضطراری استفاده شود.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1624"/>
            <a:ext cx="5136444" cy="353637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0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1"/>
            <a:r>
              <a:rPr lang="fa-IR" sz="4400" dirty="0" smtClean="0">
                <a:solidFill>
                  <a:schemeClr val="bg1"/>
                </a:solidFill>
              </a:rPr>
              <a:t>کاربرد</a:t>
            </a:r>
            <a:r>
              <a:rPr lang="en-US" sz="4400" dirty="0" smtClean="0">
                <a:solidFill>
                  <a:schemeClr val="bg1"/>
                </a:solidFill>
              </a:rPr>
              <a:t>I.O.T</a:t>
            </a:r>
            <a:r>
              <a:rPr lang="fa-IR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)</a:t>
            </a:r>
            <a:r>
              <a:rPr lang="fa-IR" sz="4400" dirty="0" smtClean="0">
                <a:solidFill>
                  <a:schemeClr val="bg1"/>
                </a:solidFill>
              </a:rPr>
              <a:t>نظارت </a:t>
            </a:r>
            <a:r>
              <a:rPr lang="fa-IR" sz="4400" dirty="0">
                <a:solidFill>
                  <a:schemeClr val="bg1"/>
                </a:solidFill>
              </a:rPr>
              <a:t>بر محیط </a:t>
            </a:r>
            <a:r>
              <a:rPr lang="fa-IR" sz="4400" dirty="0" smtClean="0">
                <a:solidFill>
                  <a:schemeClr val="bg1"/>
                </a:solidFill>
              </a:rPr>
              <a:t>زیست</a:t>
            </a:r>
            <a:r>
              <a:rPr lang="en-US" sz="4400" dirty="0" smtClean="0">
                <a:solidFill>
                  <a:schemeClr val="bg1"/>
                </a:solidFill>
              </a:rPr>
              <a:t>(</a:t>
            </a:r>
            <a:r>
              <a:rPr lang="fa-IR" sz="4400" dirty="0"/>
              <a:t/>
            </a:r>
            <a:br>
              <a:rPr lang="fa-IR" sz="4400" dirty="0"/>
            </a:b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8638" y="2339048"/>
            <a:ext cx="4839560" cy="322637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دستگاه‌های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اینترنت اشیا در این کاربرد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‌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ب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طور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معمول یک منطقهٔ جغرافیایی بزرگ را پوشش می‌دهند و همچنین می‌توانند سیار 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نیز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باشند.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27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143000"/>
          </a:xfrm>
        </p:spPr>
        <p:txBody>
          <a:bodyPr>
            <a:normAutofit fontScale="90000"/>
          </a:bodyPr>
          <a:lstStyle/>
          <a:p>
            <a:pPr lvl="0" rtl="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</a:pP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کاربرد </a:t>
            </a:r>
            <a:r>
              <a:rPr lang="en-GB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I.O.T</a:t>
            </a: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(ساخت</a:t>
            </a:r>
            <a:r>
              <a:rPr lang="ar-SA" sz="49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3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3778" y="2878666"/>
            <a:ext cx="5012266" cy="230293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r">
              <a:buNone/>
            </a:pPr>
            <a:endParaRPr lang="fa-IR" sz="2800" dirty="0" smtClean="0"/>
          </a:p>
          <a:p>
            <a:pPr marL="0" indent="0" algn="r">
              <a:buNone/>
            </a:pPr>
            <a:endParaRPr lang="fa-IR" sz="2800" dirty="0" smtClean="0"/>
          </a:p>
          <a:p>
            <a:pPr marL="0" indent="0" algn="r">
              <a:buNone/>
            </a:pPr>
            <a:endParaRPr lang="fa-IR" sz="2800" dirty="0"/>
          </a:p>
          <a:p>
            <a:pPr marL="0" indent="0" algn="justLow" rtl="1">
              <a:buNone/>
            </a:pPr>
            <a:r>
              <a:rPr lang="fa-IR" sz="2800" dirty="0" smtClean="0"/>
              <a:t>ما </a:t>
            </a:r>
            <a:r>
              <a:rPr lang="fa-IR" sz="2800" dirty="0"/>
              <a:t>به کمک اینترنت اشیاء صنعتی غالباً با صنایع تولیدی مواجه می‌شویم که اشاره به زیر مجموعه ای از اینترنت اشیا دارد. اینترنت اشیاء صنعتی، در تولید می‌تواند باعث تولید ارزش کسب و کار شود که در نهایت منجر به انقلاب صنعتی چهارم به اصطلاح صنعت ۴٫۰ خواهد شد.</a:t>
            </a:r>
            <a:endParaRPr lang="en-US" sz="28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42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143000"/>
          </a:xfrm>
        </p:spPr>
        <p:txBody>
          <a:bodyPr>
            <a:normAutofit fontScale="90000"/>
          </a:bodyPr>
          <a:lstStyle/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کاربرد </a:t>
            </a:r>
            <a:r>
              <a:rPr lang="en-GB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I.O.T</a:t>
            </a:r>
            <a:r>
              <a:rPr lang="ar-SA" sz="49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(مدیریت انرژی</a:t>
            </a:r>
            <a:r>
              <a:rPr lang="ar-SA" sz="49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9224" y="2443025"/>
            <a:ext cx="5282174" cy="354008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 smtClean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endParaRPr lang="fa-IR" sz="2800" dirty="0">
              <a:solidFill>
                <a:srgbClr val="202122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 algn="justLow" rtl="1">
              <a:lnSpc>
                <a:spcPct val="107000"/>
              </a:lnSpc>
              <a:spcAft>
                <a:spcPts val="800"/>
              </a:spcAft>
              <a:buNone/>
            </a:pP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یکپارچه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سازی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سیستم‌های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حسگر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و</a:t>
            </a:r>
            <a:r>
              <a:rPr lang="fa-IR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</a:t>
            </a:r>
            <a:r>
              <a:rPr lang="fa-IR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ح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رک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متصل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به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اینترنت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برای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بهینه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‌سازی </a:t>
            </a:r>
            <a:r>
              <a:rPr lang="ar-SA" sz="2800" dirty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مصرف انرژی استفاده </a:t>
            </a:r>
            <a:r>
              <a:rPr lang="ar-SA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می‌شود</a:t>
            </a:r>
            <a:r>
              <a:rPr lang="fa-IR" sz="2800" dirty="0" smtClean="0">
                <a:solidFill>
                  <a:srgbClr val="20212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halamo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 Theme77-Ghalamo (4)</Template>
  <TotalTime>217</TotalTime>
  <Words>688</Words>
  <Application>Microsoft Office PowerPoint</Application>
  <PresentationFormat>Widescreen</PresentationFormat>
  <Paragraphs>119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Symbol</vt:lpstr>
      <vt:lpstr>Times New Roman</vt:lpstr>
      <vt:lpstr>Ghalamo.com</vt:lpstr>
      <vt:lpstr>Internet Of Things</vt:lpstr>
      <vt:lpstr>فهرست مطالب</vt:lpstr>
      <vt:lpstr>مقدمه </vt:lpstr>
      <vt:lpstr>تاریخچه </vt:lpstr>
      <vt:lpstr>کاربرد I.O.T </vt:lpstr>
      <vt:lpstr>کاربرد I.O.T (پزشکی و مراقبت های بهداشتی) </vt:lpstr>
      <vt:lpstr>کاربردI.O.T )نظارت بر محیط زیست( </vt:lpstr>
      <vt:lpstr>کاربرد I.O.T (ساخت)  </vt:lpstr>
      <vt:lpstr>کاربرد I.O.T (مدیریت انرژی) </vt:lpstr>
      <vt:lpstr>کاربرد I.O.T (اتوماسیون خانگی) </vt:lpstr>
      <vt:lpstr>کاربرد I.O.T (اتوماسیون خانگی)</vt:lpstr>
      <vt:lpstr>کاربرد I.O.T (حمل و نقل) </vt:lpstr>
      <vt:lpstr>مزیت های I.O.T در جامعه </vt:lpstr>
      <vt:lpstr>خطرات I.O.T : </vt:lpstr>
      <vt:lpstr>اینترنت اشیا چقدر بزرگ است؟</vt:lpstr>
      <vt:lpstr>اینترنت اشیا در ایران</vt:lpstr>
      <vt:lpstr>معماری(مولفه های اینترنت اشیا)</vt:lpstr>
      <vt:lpstr>یک نمونه عملی </vt:lpstr>
      <vt:lpstr>منابع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saman</dc:creator>
  <cp:lastModifiedBy>saman</cp:lastModifiedBy>
  <cp:revision>24</cp:revision>
  <dcterms:created xsi:type="dcterms:W3CDTF">2023-11-28T18:18:05Z</dcterms:created>
  <dcterms:modified xsi:type="dcterms:W3CDTF">2023-11-28T21:56:03Z</dcterms:modified>
</cp:coreProperties>
</file>